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handoutMasterIdLst>
    <p:handoutMasterId r:id="rId24"/>
  </p:handoutMasterIdLst>
  <p:sldIdLst>
    <p:sldId id="2596" r:id="rId2"/>
    <p:sldId id="2540" r:id="rId3"/>
    <p:sldId id="2607" r:id="rId4"/>
    <p:sldId id="2606" r:id="rId5"/>
    <p:sldId id="2608" r:id="rId6"/>
    <p:sldId id="2609" r:id="rId7"/>
    <p:sldId id="2610" r:id="rId8"/>
    <p:sldId id="2611" r:id="rId9"/>
    <p:sldId id="2612" r:id="rId10"/>
    <p:sldId id="2597" r:id="rId11"/>
    <p:sldId id="2598" r:id="rId12"/>
    <p:sldId id="2560" r:id="rId13"/>
    <p:sldId id="2599" r:id="rId14"/>
    <p:sldId id="2600" r:id="rId15"/>
    <p:sldId id="2555" r:id="rId16"/>
    <p:sldId id="2601" r:id="rId17"/>
    <p:sldId id="2602" r:id="rId18"/>
    <p:sldId id="2603" r:id="rId19"/>
    <p:sldId id="2604" r:id="rId20"/>
    <p:sldId id="2605" r:id="rId21"/>
    <p:sldId id="26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80" autoAdjust="0"/>
  </p:normalViewPr>
  <p:slideViewPr>
    <p:cSldViewPr snapToGrid="0" snapToObjects="1" showGuides="1">
      <p:cViewPr>
        <p:scale>
          <a:sx n="40" d="100"/>
          <a:sy n="40" d="100"/>
        </p:scale>
        <p:origin x="-990" y="-720"/>
      </p:cViewPr>
      <p:guideLst>
        <p:guide orient="horz" pos="2160"/>
        <p:guide pos="384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5/13/2020</a:t>
            </a:fld>
            <a:endParaRPr lang="en-US" dirty="0"/>
          </a:p>
        </p:txBody>
      </p:sp>
      <p:sp>
        <p:nvSpPr>
          <p:cNvPr id="4" name="Footer Placeholder 3">
            <a:extLst>
              <a:ext uri="{FF2B5EF4-FFF2-40B4-BE49-F238E27FC236}">
                <a16:creationId xmlns:a16="http://schemas.microsoft.com/office/drawing/2014/main" xmlns=""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xmlns=""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xmlns=""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xmlns=""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xmlns=""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xmlns=""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xmlns=""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xmlns=""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xmlns=""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xmlns=""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xmlns=""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xmlns=""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xmlns=""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xmlns=""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xmlns=""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xmlns=""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xmlns=""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xmlns=""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xmlns=""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xmlns=""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xmlns=""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xmlns=""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xmlns=""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xmlns=""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xmlns=""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xmlns=""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xmlns=""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xmlns=""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xmlns=""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xmlns=""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xmlns=""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xmlns=""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xmlns=""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xmlns=""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xmlns=""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xmlns=""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xmlns=""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xmlns=""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xmlns=""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xmlns=""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xmlns=""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xmlns=""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xmlns=""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xmlns=""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xmlns=""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xmlns=""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xmlns=""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xmlns=""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xmlns=""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xmlns=""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xmlns=""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xmlns="">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xmlns=""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xmlns=""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xmlns=""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xmlns=""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xmlns=""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xmlns=""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xmlns="">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xmlns=""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xmlns=""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xmlns=""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xmlns=""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xmlns=""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xmlns=""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xmlns=""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xmlns=""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xmlns=""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xmlns=""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xmlns=""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xmlns=""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xmlns=""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xmlns=""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xmlns=""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xmlns=""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xmlns=""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xmlns=""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xmlns="">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xmlns=""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xmlns=""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xmlns=""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xmlns=""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xmlns=""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xmlns=""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xmlns=""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xmlns=""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xmlns=""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xmlns=""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xmlns=""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xmlns=""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xmlns=""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xmlns=""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xmlns=""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xmlns=""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xmlns=""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xmlns=""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xmlns=""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xmlns=""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xmlns=""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xmlns=""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xmlns=""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xmlns=""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xmlns=""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xmlns=""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xmlns=""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xmlns=""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xmlns=""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xmlns=""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xmlns=""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xmlns=""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xmlns=""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xmlns=""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xmlns=""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xmlns=""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xmlns=""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xmlns=""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xmlns=""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hyperlink" Target="https://www.nedc.com.au/eating-disorders/eating-disorders-explained/disordered-eating-and-dieting/" TargetMode="Externa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nedc.com.au/eating-disorders/eating-disorders-explained/disordered-eating-and-dietin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nedc.com.au/eating-disorders/eating-disorders-explained/disordered-eating-and-dieting/"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9A5D366-BDCD-4761-A29B-21881A691F59}"/>
              </a:ext>
            </a:extLst>
          </p:cNvPr>
          <p:cNvPicPr>
            <a:picLocks noChangeAspect="1"/>
          </p:cNvPicPr>
          <p:nvPr/>
        </p:nvPicPr>
        <p:blipFill rotWithShape="1">
          <a:blip r:embed="rId2"/>
          <a:srcRect t="7643" b="15048"/>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xmlns=""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sz="3500"/>
              <a:t>Using a HAES Approach with the Bariatric Population </a:t>
            </a:r>
          </a:p>
        </p:txBody>
      </p:sp>
      <p:sp>
        <p:nvSpPr>
          <p:cNvPr id="3" name="Text Placeholder 2">
            <a:extLst>
              <a:ext uri="{FF2B5EF4-FFF2-40B4-BE49-F238E27FC236}">
                <a16:creationId xmlns:a16="http://schemas.microsoft.com/office/drawing/2014/main" xmlns=""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dirty="0"/>
              <a:t>Anna Jones, MPH, RDN</a:t>
            </a:r>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C7D0B-031B-4477-8F8D-99B6129827A2}"/>
              </a:ext>
            </a:extLst>
          </p:cNvPr>
          <p:cNvSpPr>
            <a:spLocks noGrp="1"/>
          </p:cNvSpPr>
          <p:nvPr>
            <p:ph type="title"/>
          </p:nvPr>
        </p:nvSpPr>
        <p:spPr>
          <a:xfrm>
            <a:off x="2565399" y="1931248"/>
            <a:ext cx="7252505" cy="891250"/>
          </a:xfrm>
        </p:spPr>
        <p:txBody>
          <a:bodyPr/>
          <a:lstStyle/>
          <a:p>
            <a:r>
              <a:rPr lang="en-US" sz="2800" dirty="0"/>
              <a:t>Traditional programs for weight loss “seem to be ineffective in the long term, promoting side effects such as weight regain, binge eating, body dissatisfaction, eating disorders, dysfunctional patterns, and low self-esteem.”</a:t>
            </a:r>
          </a:p>
        </p:txBody>
      </p:sp>
      <p:sp>
        <p:nvSpPr>
          <p:cNvPr id="4" name="TextBox 3">
            <a:extLst>
              <a:ext uri="{FF2B5EF4-FFF2-40B4-BE49-F238E27FC236}">
                <a16:creationId xmlns:a16="http://schemas.microsoft.com/office/drawing/2014/main" xmlns="" id="{F5F4CE7F-17F5-46C7-98B9-60C26D6ED1CB}"/>
              </a:ext>
            </a:extLst>
          </p:cNvPr>
          <p:cNvSpPr txBox="1"/>
          <p:nvPr/>
        </p:nvSpPr>
        <p:spPr>
          <a:xfrm>
            <a:off x="156317" y="6385868"/>
            <a:ext cx="2913321" cy="369332"/>
          </a:xfrm>
          <a:prstGeom prst="rect">
            <a:avLst/>
          </a:prstGeom>
          <a:noFill/>
        </p:spPr>
        <p:txBody>
          <a:bodyPr wrap="square" rtlCol="0">
            <a:spAutoFit/>
          </a:bodyPr>
          <a:lstStyle/>
          <a:p>
            <a:r>
              <a:rPr lang="en-US" dirty="0">
                <a:solidFill>
                  <a:schemeClr val="bg1"/>
                </a:solidFill>
              </a:rPr>
              <a:t>MD </a:t>
            </a:r>
            <a:r>
              <a:rPr lang="en-US" dirty="0" err="1">
                <a:solidFill>
                  <a:schemeClr val="bg1"/>
                </a:solidFill>
              </a:rPr>
              <a:t>Ulian</a:t>
            </a:r>
            <a:r>
              <a:rPr lang="en-US" dirty="0">
                <a:solidFill>
                  <a:schemeClr val="bg1"/>
                </a:solidFill>
              </a:rPr>
              <a:t>, et al.</a:t>
            </a:r>
          </a:p>
        </p:txBody>
      </p:sp>
    </p:spTree>
    <p:extLst>
      <p:ext uri="{BB962C8B-B14F-4D97-AF65-F5344CB8AC3E}">
        <p14:creationId xmlns:p14="http://schemas.microsoft.com/office/powerpoint/2010/main" val="269737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FBFEF-79F9-4C49-B53D-FB3741FE8D76}"/>
              </a:ext>
            </a:extLst>
          </p:cNvPr>
          <p:cNvSpPr>
            <a:spLocks noGrp="1"/>
          </p:cNvSpPr>
          <p:nvPr>
            <p:ph type="title"/>
          </p:nvPr>
        </p:nvSpPr>
        <p:spPr>
          <a:xfrm>
            <a:off x="2565399" y="1957752"/>
            <a:ext cx="7252505" cy="891250"/>
          </a:xfrm>
        </p:spPr>
        <p:txBody>
          <a:bodyPr/>
          <a:lstStyle/>
          <a:p>
            <a:r>
              <a:rPr lang="en-US" sz="2800" dirty="0"/>
              <a:t>In contrast, the Health at Every Size (HAES) approach focuses on health-related outcomes such as “self-esteem boost, conscious eating behavior, besides positive and sustainable physical activities” rather than weight loss alone. </a:t>
            </a:r>
          </a:p>
        </p:txBody>
      </p:sp>
      <p:sp>
        <p:nvSpPr>
          <p:cNvPr id="4" name="TextBox 3">
            <a:extLst>
              <a:ext uri="{FF2B5EF4-FFF2-40B4-BE49-F238E27FC236}">
                <a16:creationId xmlns:a16="http://schemas.microsoft.com/office/drawing/2014/main" xmlns="" id="{6993BDE3-3314-45FB-BE60-6535D2344E6C}"/>
              </a:ext>
            </a:extLst>
          </p:cNvPr>
          <p:cNvSpPr txBox="1"/>
          <p:nvPr/>
        </p:nvSpPr>
        <p:spPr>
          <a:xfrm>
            <a:off x="156317" y="6385868"/>
            <a:ext cx="2913321" cy="369332"/>
          </a:xfrm>
          <a:prstGeom prst="rect">
            <a:avLst/>
          </a:prstGeom>
          <a:noFill/>
        </p:spPr>
        <p:txBody>
          <a:bodyPr wrap="square" rtlCol="0">
            <a:spAutoFit/>
          </a:bodyPr>
          <a:lstStyle/>
          <a:p>
            <a:r>
              <a:rPr lang="en-US" dirty="0">
                <a:solidFill>
                  <a:schemeClr val="bg1"/>
                </a:solidFill>
              </a:rPr>
              <a:t>MD </a:t>
            </a:r>
            <a:r>
              <a:rPr lang="en-US" dirty="0" err="1">
                <a:solidFill>
                  <a:schemeClr val="bg1"/>
                </a:solidFill>
              </a:rPr>
              <a:t>Ulian</a:t>
            </a:r>
            <a:r>
              <a:rPr lang="en-US" dirty="0">
                <a:solidFill>
                  <a:schemeClr val="bg1"/>
                </a:solidFill>
              </a:rPr>
              <a:t>, et al.</a:t>
            </a:r>
          </a:p>
        </p:txBody>
      </p:sp>
    </p:spTree>
    <p:extLst>
      <p:ext uri="{BB962C8B-B14F-4D97-AF65-F5344CB8AC3E}">
        <p14:creationId xmlns:p14="http://schemas.microsoft.com/office/powerpoint/2010/main" val="239884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6"/>
          </p:nvPr>
        </p:nvPicPr>
        <p:blipFill rotWithShape="1">
          <a:blip r:embed="rId2"/>
          <a:srcRect l="40477" r="23405" b="-1"/>
          <a:stretch/>
        </p:blipFill>
        <p:spPr>
          <a:xfrm>
            <a:off x="21" y="0"/>
            <a:ext cx="3708380" cy="6853702"/>
          </a:xfrm>
          <a:prstGeom prst="rect">
            <a:avLst/>
          </a:prstGeom>
          <a:noFill/>
        </p:spPr>
      </p:pic>
      <p:sp>
        <p:nvSpPr>
          <p:cNvPr id="8" name="Title 7">
            <a:extLst>
              <a:ext uri="{FF2B5EF4-FFF2-40B4-BE49-F238E27FC236}">
                <a16:creationId xmlns:a16="http://schemas.microsoft.com/office/drawing/2014/main" xmlns="" id="{EF0240E2-270B-47F4-97C1-065A42CC2737}"/>
              </a:ext>
            </a:extLst>
          </p:cNvPr>
          <p:cNvSpPr>
            <a:spLocks noGrp="1"/>
          </p:cNvSpPr>
          <p:nvPr>
            <p:ph type="title"/>
          </p:nvPr>
        </p:nvSpPr>
        <p:spPr>
          <a:xfrm>
            <a:off x="4252921" y="936980"/>
            <a:ext cx="3686159" cy="1466055"/>
          </a:xfrm>
          <a:prstGeom prst="rect">
            <a:avLst/>
          </a:prstGeom>
        </p:spPr>
        <p:txBody>
          <a:bodyPr anchor="t">
            <a:normAutofit/>
          </a:bodyPr>
          <a:lstStyle/>
          <a:p>
            <a:r>
              <a:rPr lang="en-US" dirty="0"/>
              <a:t>Health at Every Size Principles</a:t>
            </a:r>
          </a:p>
        </p:txBody>
      </p:sp>
      <p:sp>
        <p:nvSpPr>
          <p:cNvPr id="11" name="Text Placeholder 10">
            <a:extLst>
              <a:ext uri="{FF2B5EF4-FFF2-40B4-BE49-F238E27FC236}">
                <a16:creationId xmlns:a16="http://schemas.microsoft.com/office/drawing/2014/main" xmlns="" id="{C752924E-B022-4FF4-B161-31F5531EC8DA}"/>
              </a:ext>
            </a:extLst>
          </p:cNvPr>
          <p:cNvSpPr>
            <a:spLocks noGrp="1"/>
          </p:cNvSpPr>
          <p:nvPr>
            <p:ph type="body" sz="quarter" idx="15"/>
          </p:nvPr>
        </p:nvSpPr>
        <p:spPr>
          <a:xfrm>
            <a:off x="4252921" y="2298256"/>
            <a:ext cx="3686159" cy="3044825"/>
          </a:xfrm>
          <a:prstGeom prst="rect">
            <a:avLst/>
          </a:prstGeom>
        </p:spPr>
        <p:txBody>
          <a:bodyPr>
            <a:noAutofit/>
          </a:bodyPr>
          <a:lstStyle/>
          <a:p>
            <a:pPr marL="342900" indent="-342900">
              <a:buFont typeface="+mj-lt"/>
              <a:buAutoNum type="arabicPeriod"/>
            </a:pPr>
            <a:r>
              <a:rPr lang="en-US" sz="2000" dirty="0"/>
              <a:t>Accept your body shape and size.</a:t>
            </a:r>
          </a:p>
          <a:p>
            <a:pPr marL="342900" indent="-342900">
              <a:buFont typeface="+mj-lt"/>
              <a:buAutoNum type="arabicPeriod"/>
            </a:pPr>
            <a:r>
              <a:rPr lang="en-US" sz="2000" dirty="0"/>
              <a:t>Trust your internal signals.</a:t>
            </a:r>
          </a:p>
          <a:p>
            <a:pPr marL="342900" indent="-342900">
              <a:buFont typeface="+mj-lt"/>
              <a:buAutoNum type="arabicPeriod"/>
            </a:pPr>
            <a:r>
              <a:rPr lang="en-US" sz="2000" dirty="0"/>
              <a:t>Focus on healthy lifestyle habits. </a:t>
            </a:r>
          </a:p>
          <a:p>
            <a:pPr marL="342900" indent="-342900">
              <a:buFont typeface="+mj-lt"/>
              <a:buAutoNum type="arabicPeriod"/>
            </a:pPr>
            <a:r>
              <a:rPr lang="en-US" sz="2000" dirty="0"/>
              <a:t>Find joy in movement. </a:t>
            </a:r>
          </a:p>
          <a:p>
            <a:pPr marL="342900" indent="-342900">
              <a:buFont typeface="+mj-lt"/>
              <a:buAutoNum type="arabicPeriod"/>
            </a:pPr>
            <a:r>
              <a:rPr lang="en-US" sz="2000" dirty="0"/>
              <a:t>Eat when you experience hunger. </a:t>
            </a:r>
          </a:p>
          <a:p>
            <a:pPr marL="342900" indent="-342900">
              <a:buFont typeface="+mj-lt"/>
              <a:buAutoNum type="arabicPeriod"/>
            </a:pPr>
            <a:r>
              <a:rPr lang="en-US" sz="2000" dirty="0"/>
              <a:t>Incorporate a variety of foods. </a:t>
            </a:r>
          </a:p>
          <a:p>
            <a:pPr marL="342900" indent="-342900">
              <a:buFont typeface="+mj-lt"/>
              <a:buAutoNum type="arabicPeriod"/>
            </a:pPr>
            <a:r>
              <a:rPr lang="en-US" sz="2000" dirty="0"/>
              <a:t>Embrace the beauty of size diversity. </a:t>
            </a:r>
          </a:p>
        </p:txBody>
      </p:sp>
      <p:pic>
        <p:nvPicPr>
          <p:cNvPr id="18" name="Picture Placeholder 15"/>
          <p:cNvPicPr>
            <a:picLocks noGrp="1" noChangeAspect="1"/>
          </p:cNvPicPr>
          <p:nvPr>
            <p:ph type="pic" sz="quarter" idx="17"/>
          </p:nvPr>
        </p:nvPicPr>
        <p:blipFill rotWithShape="1">
          <a:blip r:embed="rId3"/>
          <a:srcRect l="32066" r="31816" b="-1"/>
          <a:stretch/>
        </p:blipFill>
        <p:spPr>
          <a:xfrm>
            <a:off x="8483600" y="10"/>
            <a:ext cx="3708400" cy="6853702"/>
          </a:xfrm>
          <a:prstGeom prst="rect">
            <a:avLst/>
          </a:prstGeom>
          <a:noFill/>
        </p:spPr>
      </p:pic>
      <p:sp>
        <p:nvSpPr>
          <p:cNvPr id="4" name="TextBox 3">
            <a:extLst>
              <a:ext uri="{FF2B5EF4-FFF2-40B4-BE49-F238E27FC236}">
                <a16:creationId xmlns:a16="http://schemas.microsoft.com/office/drawing/2014/main" xmlns="" id="{ACC9F483-43BE-4A5C-8ECE-7769BC3DDC50}"/>
              </a:ext>
            </a:extLst>
          </p:cNvPr>
          <p:cNvSpPr txBox="1"/>
          <p:nvPr/>
        </p:nvSpPr>
        <p:spPr>
          <a:xfrm>
            <a:off x="4029222" y="6456667"/>
            <a:ext cx="7539789" cy="276999"/>
          </a:xfrm>
          <a:prstGeom prst="rect">
            <a:avLst/>
          </a:prstGeom>
          <a:noFill/>
        </p:spPr>
        <p:txBody>
          <a:bodyPr wrap="square" rtlCol="0">
            <a:spAutoFit/>
          </a:bodyPr>
          <a:lstStyle/>
          <a:p>
            <a:r>
              <a:rPr lang="en-US" sz="1200" dirty="0">
                <a:solidFill>
                  <a:schemeClr val="bg1"/>
                </a:solidFill>
              </a:rPr>
              <a:t>nationaleatingdisorders.org/size-diversity-health-every-size</a:t>
            </a:r>
          </a:p>
        </p:txBody>
      </p:sp>
    </p:spTree>
    <p:extLst>
      <p:ext uri="{BB962C8B-B14F-4D97-AF65-F5344CB8AC3E}">
        <p14:creationId xmlns:p14="http://schemas.microsoft.com/office/powerpoint/2010/main" val="288594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9BCD5-43E3-4B42-B755-BD10ED7DEC98}"/>
              </a:ext>
            </a:extLst>
          </p:cNvPr>
          <p:cNvSpPr>
            <a:spLocks noGrp="1"/>
          </p:cNvSpPr>
          <p:nvPr>
            <p:ph type="title"/>
          </p:nvPr>
        </p:nvSpPr>
        <p:spPr>
          <a:xfrm>
            <a:off x="2565399" y="2216197"/>
            <a:ext cx="7252505" cy="891250"/>
          </a:xfrm>
        </p:spPr>
        <p:txBody>
          <a:bodyPr/>
          <a:lstStyle/>
          <a:p>
            <a:r>
              <a:rPr lang="en-US" sz="3600" dirty="0"/>
              <a:t>How can Registered Dietitians use the HAES approach when working with bariatric patients? </a:t>
            </a:r>
          </a:p>
        </p:txBody>
      </p:sp>
    </p:spTree>
    <p:extLst>
      <p:ext uri="{BB962C8B-B14F-4D97-AF65-F5344CB8AC3E}">
        <p14:creationId xmlns:p14="http://schemas.microsoft.com/office/powerpoint/2010/main" val="185385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2F613-E66A-4192-BAFF-27BF50B283F3}"/>
              </a:ext>
            </a:extLst>
          </p:cNvPr>
          <p:cNvSpPr>
            <a:spLocks noGrp="1"/>
          </p:cNvSpPr>
          <p:nvPr>
            <p:ph type="title"/>
          </p:nvPr>
        </p:nvSpPr>
        <p:spPr/>
        <p:txBody>
          <a:bodyPr/>
          <a:lstStyle/>
          <a:p>
            <a:r>
              <a:rPr lang="en-US" dirty="0"/>
              <a:t>Get to know the patient.</a:t>
            </a:r>
          </a:p>
        </p:txBody>
      </p:sp>
      <p:sp>
        <p:nvSpPr>
          <p:cNvPr id="3" name="Text Placeholder 2">
            <a:extLst>
              <a:ext uri="{FF2B5EF4-FFF2-40B4-BE49-F238E27FC236}">
                <a16:creationId xmlns:a16="http://schemas.microsoft.com/office/drawing/2014/main" xmlns="" id="{61CDE094-A843-44D9-9D32-C18564292BEE}"/>
              </a:ext>
            </a:extLst>
          </p:cNvPr>
          <p:cNvSpPr>
            <a:spLocks noGrp="1"/>
          </p:cNvSpPr>
          <p:nvPr>
            <p:ph type="body" sz="quarter" idx="10"/>
          </p:nvPr>
        </p:nvSpPr>
        <p:spPr>
          <a:xfrm>
            <a:off x="8530361" y="4265689"/>
            <a:ext cx="2489200" cy="3124198"/>
          </a:xfrm>
        </p:spPr>
        <p:txBody>
          <a:bodyPr/>
          <a:lstStyle/>
          <a:p>
            <a:r>
              <a:rPr lang="en-US" dirty="0"/>
              <a:t>1</a:t>
            </a:r>
          </a:p>
        </p:txBody>
      </p:sp>
    </p:spTree>
    <p:extLst>
      <p:ext uri="{BB962C8B-B14F-4D97-AF65-F5344CB8AC3E}">
        <p14:creationId xmlns:p14="http://schemas.microsoft.com/office/powerpoint/2010/main" val="266802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97EAB6E-5FFF-4923-BC7F-D2C71AD246DB}"/>
              </a:ext>
            </a:extLst>
          </p:cNvPr>
          <p:cNvSpPr>
            <a:spLocks noGrp="1"/>
          </p:cNvSpPr>
          <p:nvPr>
            <p:ph type="title"/>
          </p:nvPr>
        </p:nvSpPr>
        <p:spPr/>
        <p:txBody>
          <a:bodyPr>
            <a:normAutofit fontScale="90000"/>
          </a:bodyPr>
          <a:lstStyle/>
          <a:p>
            <a:r>
              <a:rPr lang="en-US" dirty="0"/>
              <a:t>Screen the patient for current disordered eating patterns. </a:t>
            </a:r>
          </a:p>
        </p:txBody>
      </p:sp>
      <p:sp>
        <p:nvSpPr>
          <p:cNvPr id="5" name="Text Placeholder 4">
            <a:extLst>
              <a:ext uri="{FF2B5EF4-FFF2-40B4-BE49-F238E27FC236}">
                <a16:creationId xmlns:a16="http://schemas.microsoft.com/office/drawing/2014/main" xmlns="" id="{DBE20D5C-43B3-4BCF-8700-BD30912F7568}"/>
              </a:ext>
            </a:extLst>
          </p:cNvPr>
          <p:cNvSpPr>
            <a:spLocks noGrp="1"/>
          </p:cNvSpPr>
          <p:nvPr>
            <p:ph type="body" sz="quarter" idx="10"/>
          </p:nvPr>
        </p:nvSpPr>
        <p:spPr>
          <a:xfrm>
            <a:off x="8510280" y="4313815"/>
            <a:ext cx="2489200" cy="3124198"/>
          </a:xfrm>
        </p:spPr>
        <p:txBody>
          <a:bodyPr/>
          <a:lstStyle/>
          <a:p>
            <a:r>
              <a:rPr lang="en-US" dirty="0"/>
              <a:t>2</a:t>
            </a:r>
          </a:p>
        </p:txBody>
      </p:sp>
    </p:spTree>
    <p:extLst>
      <p:ext uri="{BB962C8B-B14F-4D97-AF65-F5344CB8AC3E}">
        <p14:creationId xmlns:p14="http://schemas.microsoft.com/office/powerpoint/2010/main" val="66019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EA58A-4F96-42E4-8BFE-97CF9A713CE0}"/>
              </a:ext>
            </a:extLst>
          </p:cNvPr>
          <p:cNvSpPr>
            <a:spLocks noGrp="1"/>
          </p:cNvSpPr>
          <p:nvPr>
            <p:ph type="title"/>
          </p:nvPr>
        </p:nvSpPr>
        <p:spPr/>
        <p:txBody>
          <a:bodyPr/>
          <a:lstStyle/>
          <a:p>
            <a:r>
              <a:rPr lang="en-US" dirty="0"/>
              <a:t>Avoid labeling foods as “good” or “bad”. </a:t>
            </a:r>
          </a:p>
        </p:txBody>
      </p:sp>
      <p:sp>
        <p:nvSpPr>
          <p:cNvPr id="3" name="Text Placeholder 2">
            <a:extLst>
              <a:ext uri="{FF2B5EF4-FFF2-40B4-BE49-F238E27FC236}">
                <a16:creationId xmlns:a16="http://schemas.microsoft.com/office/drawing/2014/main" xmlns="" id="{253BFE4A-CB3E-4F28-989D-41A3AD5709D0}"/>
              </a:ext>
            </a:extLst>
          </p:cNvPr>
          <p:cNvSpPr>
            <a:spLocks noGrp="1"/>
          </p:cNvSpPr>
          <p:nvPr>
            <p:ph type="body" sz="quarter" idx="10"/>
          </p:nvPr>
        </p:nvSpPr>
        <p:spPr>
          <a:xfrm>
            <a:off x="8720666" y="4305568"/>
            <a:ext cx="2489200" cy="2598822"/>
          </a:xfrm>
        </p:spPr>
        <p:txBody>
          <a:bodyPr/>
          <a:lstStyle/>
          <a:p>
            <a:r>
              <a:rPr lang="en-US" dirty="0"/>
              <a:t>3</a:t>
            </a:r>
          </a:p>
        </p:txBody>
      </p:sp>
    </p:spTree>
    <p:extLst>
      <p:ext uri="{BB962C8B-B14F-4D97-AF65-F5344CB8AC3E}">
        <p14:creationId xmlns:p14="http://schemas.microsoft.com/office/powerpoint/2010/main" val="309250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89BA6-5FA2-4FE1-9FDD-2CB9011D3D35}"/>
              </a:ext>
            </a:extLst>
          </p:cNvPr>
          <p:cNvSpPr>
            <a:spLocks noGrp="1"/>
          </p:cNvSpPr>
          <p:nvPr>
            <p:ph type="title"/>
          </p:nvPr>
        </p:nvSpPr>
        <p:spPr>
          <a:xfrm>
            <a:off x="838199" y="1906059"/>
            <a:ext cx="8337885" cy="1694180"/>
          </a:xfrm>
        </p:spPr>
        <p:txBody>
          <a:bodyPr/>
          <a:lstStyle/>
          <a:p>
            <a:r>
              <a:rPr lang="en-US" dirty="0"/>
              <a:t>Empower them to make lifestyle changes.</a:t>
            </a:r>
          </a:p>
        </p:txBody>
      </p:sp>
      <p:sp>
        <p:nvSpPr>
          <p:cNvPr id="3" name="Text Placeholder 2">
            <a:extLst>
              <a:ext uri="{FF2B5EF4-FFF2-40B4-BE49-F238E27FC236}">
                <a16:creationId xmlns:a16="http://schemas.microsoft.com/office/drawing/2014/main" xmlns="" id="{CE08DF9C-7B66-45B0-96E7-63F45B306F18}"/>
              </a:ext>
            </a:extLst>
          </p:cNvPr>
          <p:cNvSpPr>
            <a:spLocks noGrp="1"/>
          </p:cNvSpPr>
          <p:nvPr>
            <p:ph type="body" sz="quarter" idx="10"/>
          </p:nvPr>
        </p:nvSpPr>
        <p:spPr>
          <a:xfrm>
            <a:off x="8530361" y="4024071"/>
            <a:ext cx="2489200" cy="2833929"/>
          </a:xfrm>
        </p:spPr>
        <p:txBody>
          <a:bodyPr/>
          <a:lstStyle/>
          <a:p>
            <a:r>
              <a:rPr lang="en-US" dirty="0"/>
              <a:t>4</a:t>
            </a:r>
          </a:p>
        </p:txBody>
      </p:sp>
    </p:spTree>
    <p:extLst>
      <p:ext uri="{BB962C8B-B14F-4D97-AF65-F5344CB8AC3E}">
        <p14:creationId xmlns:p14="http://schemas.microsoft.com/office/powerpoint/2010/main" val="131484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7750C-BEC8-409C-BD59-AAA82FD6A5FF}"/>
              </a:ext>
            </a:extLst>
          </p:cNvPr>
          <p:cNvSpPr>
            <a:spLocks noGrp="1"/>
          </p:cNvSpPr>
          <p:nvPr>
            <p:ph type="title"/>
          </p:nvPr>
        </p:nvSpPr>
        <p:spPr>
          <a:xfrm>
            <a:off x="838199" y="1906059"/>
            <a:ext cx="8305801" cy="1694180"/>
          </a:xfrm>
        </p:spPr>
        <p:txBody>
          <a:bodyPr/>
          <a:lstStyle/>
          <a:p>
            <a:r>
              <a:rPr lang="en-US" dirty="0"/>
              <a:t>Make 1-2 S.M.A.R.T. goals per month. </a:t>
            </a:r>
          </a:p>
        </p:txBody>
      </p:sp>
      <p:sp>
        <p:nvSpPr>
          <p:cNvPr id="3" name="Text Placeholder 2">
            <a:extLst>
              <a:ext uri="{FF2B5EF4-FFF2-40B4-BE49-F238E27FC236}">
                <a16:creationId xmlns:a16="http://schemas.microsoft.com/office/drawing/2014/main" xmlns="" id="{D2959447-B6CA-4D44-AEE4-3D232F5591B9}"/>
              </a:ext>
            </a:extLst>
          </p:cNvPr>
          <p:cNvSpPr>
            <a:spLocks noGrp="1"/>
          </p:cNvSpPr>
          <p:nvPr>
            <p:ph type="body" sz="quarter" idx="10"/>
          </p:nvPr>
        </p:nvSpPr>
        <p:spPr>
          <a:xfrm>
            <a:off x="8530361" y="4168451"/>
            <a:ext cx="2489200" cy="2721634"/>
          </a:xfrm>
        </p:spPr>
        <p:txBody>
          <a:bodyPr/>
          <a:lstStyle/>
          <a:p>
            <a:r>
              <a:rPr lang="en-US" dirty="0"/>
              <a:t>5</a:t>
            </a:r>
          </a:p>
        </p:txBody>
      </p:sp>
    </p:spTree>
    <p:extLst>
      <p:ext uri="{BB962C8B-B14F-4D97-AF65-F5344CB8AC3E}">
        <p14:creationId xmlns:p14="http://schemas.microsoft.com/office/powerpoint/2010/main" val="374085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622E5-D551-4A4D-87B0-99820F0625C1}"/>
              </a:ext>
            </a:extLst>
          </p:cNvPr>
          <p:cNvSpPr>
            <a:spLocks noGrp="1"/>
          </p:cNvSpPr>
          <p:nvPr>
            <p:ph type="title"/>
          </p:nvPr>
        </p:nvSpPr>
        <p:spPr/>
        <p:txBody>
          <a:bodyPr/>
          <a:lstStyle/>
          <a:p>
            <a:r>
              <a:rPr lang="en-US" dirty="0"/>
              <a:t>Avoid talking about weight. </a:t>
            </a:r>
          </a:p>
        </p:txBody>
      </p:sp>
      <p:sp>
        <p:nvSpPr>
          <p:cNvPr id="3" name="Text Placeholder 2">
            <a:extLst>
              <a:ext uri="{FF2B5EF4-FFF2-40B4-BE49-F238E27FC236}">
                <a16:creationId xmlns:a16="http://schemas.microsoft.com/office/drawing/2014/main" xmlns="" id="{7DACF7CE-BEC3-4A85-B56A-2897575F0FD9}"/>
              </a:ext>
            </a:extLst>
          </p:cNvPr>
          <p:cNvSpPr>
            <a:spLocks noGrp="1"/>
          </p:cNvSpPr>
          <p:nvPr>
            <p:ph type="body" sz="quarter" idx="10"/>
          </p:nvPr>
        </p:nvSpPr>
        <p:spPr>
          <a:xfrm>
            <a:off x="8530361" y="4394026"/>
            <a:ext cx="2489200" cy="3124198"/>
          </a:xfrm>
        </p:spPr>
        <p:txBody>
          <a:bodyPr/>
          <a:lstStyle/>
          <a:p>
            <a:r>
              <a:rPr lang="en-US" dirty="0"/>
              <a:t>6</a:t>
            </a:r>
          </a:p>
        </p:txBody>
      </p:sp>
    </p:spTree>
    <p:extLst>
      <p:ext uri="{BB962C8B-B14F-4D97-AF65-F5344CB8AC3E}">
        <p14:creationId xmlns:p14="http://schemas.microsoft.com/office/powerpoint/2010/main" val="24770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B11BAC48-F4C4-46FB-96DC-423C381AC284}"/>
              </a:ext>
            </a:extLst>
          </p:cNvPr>
          <p:cNvSpPr>
            <a:spLocks noGrp="1"/>
          </p:cNvSpPr>
          <p:nvPr>
            <p:ph type="title"/>
          </p:nvPr>
        </p:nvSpPr>
        <p:spPr>
          <a:xfrm>
            <a:off x="826626" y="3727361"/>
            <a:ext cx="2275389" cy="1025525"/>
          </a:xfrm>
          <a:prstGeom prst="rect">
            <a:avLst/>
          </a:prstGeom>
          <a:noFill/>
        </p:spPr>
        <p:txBody>
          <a:bodyPr anchor="b">
            <a:normAutofit/>
          </a:bodyPr>
          <a:lstStyle/>
          <a:p>
            <a:r>
              <a:rPr lang="en-US" sz="3900"/>
              <a:t>Objectives</a:t>
            </a:r>
          </a:p>
        </p:txBody>
      </p:sp>
      <p:pic>
        <p:nvPicPr>
          <p:cNvPr id="12" name="Picture Placeholder 11"/>
          <p:cNvPicPr>
            <a:picLocks noGrp="1" noChangeAspect="1"/>
          </p:cNvPicPr>
          <p:nvPr>
            <p:ph type="pic" sz="quarter" idx="12"/>
          </p:nvPr>
        </p:nvPicPr>
        <p:blipFill rotWithShape="1">
          <a:blip r:embed="rId2"/>
          <a:srcRect l="21682" r="32933"/>
          <a:stretch/>
        </p:blipFill>
        <p:spPr>
          <a:xfrm>
            <a:off x="8634413" y="812800"/>
            <a:ext cx="3557587" cy="5232400"/>
          </a:xfrm>
          <a:prstGeom prst="rect">
            <a:avLst/>
          </a:prstGeom>
          <a:noFill/>
        </p:spPr>
      </p:pic>
      <p:sp>
        <p:nvSpPr>
          <p:cNvPr id="34" name="Text Placeholder 33">
            <a:extLst>
              <a:ext uri="{FF2B5EF4-FFF2-40B4-BE49-F238E27FC236}">
                <a16:creationId xmlns:a16="http://schemas.microsoft.com/office/drawing/2014/main" xmlns="" id="{187271B6-523F-4DCD-A006-84BF4C0C784C}"/>
              </a:ext>
            </a:extLst>
          </p:cNvPr>
          <p:cNvSpPr>
            <a:spLocks noGrp="1"/>
          </p:cNvSpPr>
          <p:nvPr>
            <p:ph type="body" sz="quarter" idx="13"/>
          </p:nvPr>
        </p:nvSpPr>
        <p:spPr>
          <a:xfrm>
            <a:off x="4155313" y="1267086"/>
            <a:ext cx="4294206" cy="755650"/>
          </a:xfrm>
          <a:prstGeom prst="rect">
            <a:avLst/>
          </a:prstGeom>
        </p:spPr>
        <p:txBody>
          <a:bodyPr anchor="ctr">
            <a:noAutofit/>
          </a:bodyPr>
          <a:lstStyle/>
          <a:p>
            <a:pPr>
              <a:spcAft>
                <a:spcPts val="600"/>
              </a:spcAft>
            </a:pPr>
            <a:r>
              <a:rPr lang="en-US" sz="2800" dirty="0"/>
              <a:t>Identify strategies to facilitate the HAES approach while working with the bariatric patient population.</a:t>
            </a:r>
          </a:p>
        </p:txBody>
      </p:sp>
      <p:sp>
        <p:nvSpPr>
          <p:cNvPr id="35" name="Text Placeholder 34">
            <a:extLst>
              <a:ext uri="{FF2B5EF4-FFF2-40B4-BE49-F238E27FC236}">
                <a16:creationId xmlns:a16="http://schemas.microsoft.com/office/drawing/2014/main" xmlns="" id="{ADE35233-6DEE-4B97-AFFB-06DE78443B4A}"/>
              </a:ext>
            </a:extLst>
          </p:cNvPr>
          <p:cNvSpPr>
            <a:spLocks noGrp="1"/>
          </p:cNvSpPr>
          <p:nvPr>
            <p:ph type="body" sz="quarter" idx="14"/>
          </p:nvPr>
        </p:nvSpPr>
        <p:spPr>
          <a:xfrm>
            <a:off x="4155313" y="3066532"/>
            <a:ext cx="4294206" cy="755650"/>
          </a:xfrm>
          <a:prstGeom prst="rect">
            <a:avLst/>
          </a:prstGeom>
        </p:spPr>
        <p:txBody>
          <a:bodyPr anchor="ctr">
            <a:noAutofit/>
          </a:bodyPr>
          <a:lstStyle/>
          <a:p>
            <a:pPr>
              <a:spcAft>
                <a:spcPts val="600"/>
              </a:spcAft>
            </a:pPr>
            <a:r>
              <a:rPr lang="en-US" sz="2800" dirty="0"/>
              <a:t>Determine methods to screen for disordered eating in the bariatric populations.</a:t>
            </a:r>
          </a:p>
        </p:txBody>
      </p:sp>
      <p:sp>
        <p:nvSpPr>
          <p:cNvPr id="36" name="Text Placeholder 35">
            <a:extLst>
              <a:ext uri="{FF2B5EF4-FFF2-40B4-BE49-F238E27FC236}">
                <a16:creationId xmlns:a16="http://schemas.microsoft.com/office/drawing/2014/main" xmlns="" id="{0391FA66-BCDC-4C12-B812-A0DEE14539EE}"/>
              </a:ext>
            </a:extLst>
          </p:cNvPr>
          <p:cNvSpPr>
            <a:spLocks noGrp="1"/>
          </p:cNvSpPr>
          <p:nvPr>
            <p:ph type="body" sz="quarter" idx="15"/>
          </p:nvPr>
        </p:nvSpPr>
        <p:spPr>
          <a:xfrm>
            <a:off x="4155313" y="4864695"/>
            <a:ext cx="4294206" cy="755650"/>
          </a:xfrm>
          <a:prstGeom prst="rect">
            <a:avLst/>
          </a:prstGeom>
        </p:spPr>
        <p:txBody>
          <a:bodyPr anchor="ctr">
            <a:noAutofit/>
          </a:bodyPr>
          <a:lstStyle/>
          <a:p>
            <a:pPr>
              <a:spcAft>
                <a:spcPts val="600"/>
              </a:spcAft>
            </a:pPr>
            <a:r>
              <a:rPr lang="en-US" sz="2800" dirty="0"/>
              <a:t>Describe the prevalence of disordered eating in the bariatric population. </a:t>
            </a:r>
          </a:p>
        </p:txBody>
      </p:sp>
    </p:spTree>
    <p:extLst>
      <p:ext uri="{BB962C8B-B14F-4D97-AF65-F5344CB8AC3E}">
        <p14:creationId xmlns:p14="http://schemas.microsoft.com/office/powerpoint/2010/main" val="213011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in front of a store&#10;&#10;Description automatically generated">
            <a:extLst>
              <a:ext uri="{FF2B5EF4-FFF2-40B4-BE49-F238E27FC236}">
                <a16:creationId xmlns:a16="http://schemas.microsoft.com/office/drawing/2014/main" xmlns="" id="{5FEDED20-E88E-4E41-A0A0-D5680284F006}"/>
              </a:ext>
            </a:extLst>
          </p:cNvPr>
          <p:cNvPicPr>
            <a:picLocks noGrp="1" noChangeAspect="1"/>
          </p:cNvPicPr>
          <p:nvPr>
            <p:ph type="pic" sz="quarter" idx="10"/>
          </p:nvPr>
        </p:nvPicPr>
        <p:blipFill rotWithShape="1">
          <a:blip r:embed="rId2"/>
          <a:srcRect t="7865" b="7865"/>
          <a:stretch/>
        </p:blipFill>
        <p:spPr>
          <a:xfrm>
            <a:off x="20" y="10"/>
            <a:ext cx="12191980" cy="6857990"/>
          </a:xfrm>
          <a:prstGeom prst="rect">
            <a:avLst/>
          </a:prstGeom>
          <a:noFill/>
        </p:spPr>
      </p:pic>
      <p:sp>
        <p:nvSpPr>
          <p:cNvPr id="3" name="Title 2">
            <a:extLst>
              <a:ext uri="{FF2B5EF4-FFF2-40B4-BE49-F238E27FC236}">
                <a16:creationId xmlns:a16="http://schemas.microsoft.com/office/drawing/2014/main" xmlns="" id="{34D1B8FC-A95C-462A-95E7-70C997EA0000}"/>
              </a:ext>
            </a:extLst>
          </p:cNvPr>
          <p:cNvSpPr>
            <a:spLocks noGrp="1"/>
          </p:cNvSpPr>
          <p:nvPr>
            <p:ph type="title"/>
          </p:nvPr>
        </p:nvSpPr>
        <p:spPr>
          <a:xfrm>
            <a:off x="2282502" y="4973519"/>
            <a:ext cx="7299618" cy="1440000"/>
          </a:xfrm>
          <a:prstGeom prst="rect">
            <a:avLst/>
          </a:prstGeom>
          <a:solidFill>
            <a:schemeClr val="accent1"/>
          </a:solidFill>
        </p:spPr>
        <p:txBody>
          <a:bodyPr anchor="ctr">
            <a:normAutofit/>
          </a:bodyPr>
          <a:lstStyle/>
          <a:p>
            <a:r>
              <a:rPr lang="en-US" sz="3100"/>
              <a:t>Thank you!</a:t>
            </a:r>
            <a:br>
              <a:rPr lang="en-US" sz="3100"/>
            </a:br>
            <a:r>
              <a:rPr lang="en-US" sz="3100"/>
              <a:t/>
            </a:r>
            <a:br>
              <a:rPr lang="en-US" sz="3100"/>
            </a:br>
            <a:r>
              <a:rPr lang="en-US" sz="3100"/>
              <a:t>Questions?</a:t>
            </a:r>
          </a:p>
        </p:txBody>
      </p:sp>
    </p:spTree>
    <p:extLst>
      <p:ext uri="{BB962C8B-B14F-4D97-AF65-F5344CB8AC3E}">
        <p14:creationId xmlns:p14="http://schemas.microsoft.com/office/powerpoint/2010/main" val="41820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04346-0FA6-4007-B9C8-DF06087F63C6}"/>
              </a:ext>
            </a:extLst>
          </p:cNvPr>
          <p:cNvSpPr>
            <a:spLocks noGrp="1"/>
          </p:cNvSpPr>
          <p:nvPr>
            <p:ph type="title"/>
          </p:nvPr>
        </p:nvSpPr>
        <p:spPr/>
        <p:txBody>
          <a:bodyPr/>
          <a:lstStyle/>
          <a:p>
            <a:r>
              <a:rPr lang="en-US" dirty="0"/>
              <a:t>References</a:t>
            </a:r>
          </a:p>
        </p:txBody>
      </p:sp>
      <p:sp>
        <p:nvSpPr>
          <p:cNvPr id="5" name="TextBox 4">
            <a:extLst>
              <a:ext uri="{FF2B5EF4-FFF2-40B4-BE49-F238E27FC236}">
                <a16:creationId xmlns:a16="http://schemas.microsoft.com/office/drawing/2014/main" xmlns="" id="{F0E56208-437B-4B71-83B9-62B1A93466FC}"/>
              </a:ext>
            </a:extLst>
          </p:cNvPr>
          <p:cNvSpPr txBox="1"/>
          <p:nvPr/>
        </p:nvSpPr>
        <p:spPr>
          <a:xfrm>
            <a:off x="647700" y="1315453"/>
            <a:ext cx="10896600" cy="3693319"/>
          </a:xfrm>
          <a:prstGeom prst="rect">
            <a:avLst/>
          </a:prstGeom>
          <a:noFill/>
        </p:spPr>
        <p:txBody>
          <a:bodyPr wrap="square" rtlCol="0">
            <a:spAutoFit/>
          </a:bodyPr>
          <a:lstStyle/>
          <a:p>
            <a:pPr marL="342900" indent="-342900">
              <a:buFont typeface="+mj-lt"/>
              <a:buAutoNum type="arabicPeriod"/>
            </a:pPr>
            <a:r>
              <a:rPr lang="en-US" dirty="0" err="1"/>
              <a:t>Dugmore</a:t>
            </a:r>
            <a:r>
              <a:rPr lang="en-US" dirty="0"/>
              <a:t>, J. A., </a:t>
            </a:r>
            <a:r>
              <a:rPr lang="en-US" dirty="0" err="1"/>
              <a:t>Winten</a:t>
            </a:r>
            <a:r>
              <a:rPr lang="en-US" dirty="0"/>
              <a:t>, C. G., Niven, H. E., &amp; Bauer, J. (2019). Effects of weight-neutral approaches compared with traditional weight-loss approaches on behavioral, physical, and psychological health outcomes: a systematic review and meta-analysis. </a:t>
            </a:r>
            <a:r>
              <a:rPr lang="en-US" i="1" dirty="0"/>
              <a:t>Nutrition Reviews</a:t>
            </a:r>
            <a:r>
              <a:rPr lang="en-US" dirty="0"/>
              <a:t>, </a:t>
            </a:r>
            <a:r>
              <a:rPr lang="en-US" i="1" dirty="0"/>
              <a:t>78</a:t>
            </a:r>
            <a:r>
              <a:rPr lang="en-US" dirty="0"/>
              <a:t>(1), 39–55. </a:t>
            </a:r>
            <a:r>
              <a:rPr lang="en-US" dirty="0" err="1"/>
              <a:t>doi</a:t>
            </a:r>
            <a:r>
              <a:rPr lang="en-US" dirty="0"/>
              <a:t>: 10.1093/</a:t>
            </a:r>
            <a:r>
              <a:rPr lang="en-US" dirty="0" err="1"/>
              <a:t>nutrit</a:t>
            </a:r>
            <a:r>
              <a:rPr lang="en-US" dirty="0"/>
              <a:t>/nuz020</a:t>
            </a:r>
          </a:p>
          <a:p>
            <a:pPr marL="342900" indent="-342900">
              <a:buFont typeface="+mj-lt"/>
              <a:buAutoNum type="arabicPeriod"/>
            </a:pPr>
            <a:r>
              <a:rPr lang="en-US" dirty="0"/>
              <a:t>Disordered Eating and Dieting. (n.d.). Retrieved March 5, 2020, from </a:t>
            </a:r>
            <a:r>
              <a:rPr lang="en-US" dirty="0">
                <a:hlinkClick r:id="rId2"/>
              </a:rPr>
              <a:t>https://www.nedc.com.au/eating-disorders/eating-disorders-explained/disordered-eating-and-dieting/</a:t>
            </a:r>
            <a:endParaRPr lang="en-US" dirty="0"/>
          </a:p>
          <a:p>
            <a:pPr marL="342900" indent="-342900">
              <a:buFont typeface="+mj-lt"/>
              <a:buAutoNum type="arabicPeriod"/>
            </a:pPr>
            <a:r>
              <a:rPr lang="en-US" dirty="0"/>
              <a:t>Spirou, D., Raman, J., &amp; Smith, E. (2020). Psychological outcomes following surgical and endoscopic bariatric procedures: A systematic review. </a:t>
            </a:r>
            <a:r>
              <a:rPr lang="en-US" i="1" dirty="0"/>
              <a:t>Obesity Reviews</a:t>
            </a:r>
            <a:r>
              <a:rPr lang="en-US" dirty="0"/>
              <a:t>. </a:t>
            </a:r>
            <a:r>
              <a:rPr lang="en-US" dirty="0" err="1"/>
              <a:t>doi</a:t>
            </a:r>
            <a:r>
              <a:rPr lang="en-US" dirty="0"/>
              <a:t>: 10.1111/obr.12998</a:t>
            </a:r>
          </a:p>
          <a:p>
            <a:pPr marL="342900" indent="-342900">
              <a:buFont typeface="+mj-lt"/>
              <a:buAutoNum type="arabicPeriod"/>
            </a:pPr>
            <a:r>
              <a:rPr lang="en-US" dirty="0" err="1"/>
              <a:t>Ulian</a:t>
            </a:r>
            <a:r>
              <a:rPr lang="en-US" dirty="0"/>
              <a:t>, M. D., </a:t>
            </a:r>
            <a:r>
              <a:rPr lang="en-US" dirty="0" err="1"/>
              <a:t>Aburad</a:t>
            </a:r>
            <a:r>
              <a:rPr lang="en-US" dirty="0"/>
              <a:t>, L., Oliveira, M. S. D. S., </a:t>
            </a:r>
            <a:r>
              <a:rPr lang="en-US" dirty="0" err="1"/>
              <a:t>Poppe</a:t>
            </a:r>
            <a:r>
              <a:rPr lang="en-US" dirty="0"/>
              <a:t>, A. C. M., Sabatini, F., Perez, I., … </a:t>
            </a:r>
            <a:r>
              <a:rPr lang="en-US" dirty="0" err="1"/>
              <a:t>Scagliusi</a:t>
            </a:r>
            <a:r>
              <a:rPr lang="en-US" dirty="0"/>
              <a:t>, F. B. (2018). Effects of health at every size® interventions on health-related outcomes of people with overweight and obesity: a systematic review. </a:t>
            </a:r>
            <a:r>
              <a:rPr lang="en-US" i="1" dirty="0"/>
              <a:t>Obesity Reviews</a:t>
            </a:r>
            <a:r>
              <a:rPr lang="en-US" dirty="0"/>
              <a:t>, </a:t>
            </a:r>
            <a:r>
              <a:rPr lang="en-US" i="1" dirty="0"/>
              <a:t>19</a:t>
            </a:r>
            <a:r>
              <a:rPr lang="en-US" dirty="0"/>
              <a:t>(12), 1659–1666. </a:t>
            </a:r>
            <a:r>
              <a:rPr lang="en-US" dirty="0" err="1"/>
              <a:t>doi</a:t>
            </a:r>
            <a:r>
              <a:rPr lang="en-US" dirty="0"/>
              <a:t>: 10.1111/obr.12749</a:t>
            </a:r>
          </a:p>
          <a:p>
            <a:pPr marL="342900" indent="-342900">
              <a:buFont typeface="+mj-lt"/>
              <a:buAutoNum type="arabicPeriod"/>
            </a:pPr>
            <a:r>
              <a:rPr lang="en-US" dirty="0"/>
              <a:t>Size Diversity &amp; Health at Every Size. (2018, February 22). Retrieved March 5, 2020, from https://www.nationaleatingdisorders.org/size-diversity-health-every-size</a:t>
            </a:r>
          </a:p>
          <a:p>
            <a:pPr marL="342900" indent="-342900">
              <a:buFont typeface="+mj-lt"/>
              <a:buAutoNum type="arabicPeriod"/>
            </a:pPr>
            <a:endParaRPr lang="en-US" dirty="0"/>
          </a:p>
        </p:txBody>
      </p:sp>
    </p:spTree>
    <p:extLst>
      <p:ext uri="{BB962C8B-B14F-4D97-AF65-F5344CB8AC3E}">
        <p14:creationId xmlns:p14="http://schemas.microsoft.com/office/powerpoint/2010/main" val="33216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3E889B-F2B6-40A1-B75C-8E4555BFDEA2}"/>
              </a:ext>
            </a:extLst>
          </p:cNvPr>
          <p:cNvSpPr>
            <a:spLocks noGrp="1"/>
          </p:cNvSpPr>
          <p:nvPr>
            <p:ph type="title"/>
          </p:nvPr>
        </p:nvSpPr>
        <p:spPr/>
        <p:txBody>
          <a:bodyPr/>
          <a:lstStyle/>
          <a:p>
            <a:r>
              <a:rPr lang="en-US" dirty="0"/>
              <a:t>“But diets work.”</a:t>
            </a:r>
          </a:p>
        </p:txBody>
      </p:sp>
    </p:spTree>
    <p:extLst>
      <p:ext uri="{BB962C8B-B14F-4D97-AF65-F5344CB8AC3E}">
        <p14:creationId xmlns:p14="http://schemas.microsoft.com/office/powerpoint/2010/main" val="225996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90C7DA-1B62-4E62-B8E5-383395C8A556}"/>
              </a:ext>
            </a:extLst>
          </p:cNvPr>
          <p:cNvSpPr>
            <a:spLocks noGrp="1"/>
          </p:cNvSpPr>
          <p:nvPr>
            <p:ph type="title"/>
          </p:nvPr>
        </p:nvSpPr>
        <p:spPr>
          <a:xfrm>
            <a:off x="2253848" y="2537750"/>
            <a:ext cx="7684304" cy="891250"/>
          </a:xfrm>
        </p:spPr>
        <p:txBody>
          <a:bodyPr/>
          <a:lstStyle/>
          <a:p>
            <a:r>
              <a:rPr lang="en-US" sz="3600" dirty="0"/>
              <a:t>20% of higher-weight individuals maintained a 10% weight loss after 1 year. </a:t>
            </a:r>
          </a:p>
        </p:txBody>
      </p:sp>
      <p:sp>
        <p:nvSpPr>
          <p:cNvPr id="5" name="TextBox 4">
            <a:extLst>
              <a:ext uri="{FF2B5EF4-FFF2-40B4-BE49-F238E27FC236}">
                <a16:creationId xmlns:a16="http://schemas.microsoft.com/office/drawing/2014/main" xmlns="" id="{89A6262C-08C5-43E3-B97A-00B4BDBC4C07}"/>
              </a:ext>
            </a:extLst>
          </p:cNvPr>
          <p:cNvSpPr txBox="1"/>
          <p:nvPr/>
        </p:nvSpPr>
        <p:spPr>
          <a:xfrm>
            <a:off x="545432" y="6336632"/>
            <a:ext cx="2791326" cy="369332"/>
          </a:xfrm>
          <a:prstGeom prst="rect">
            <a:avLst/>
          </a:prstGeom>
          <a:noFill/>
        </p:spPr>
        <p:txBody>
          <a:bodyPr wrap="square" rtlCol="0">
            <a:spAutoFit/>
          </a:bodyPr>
          <a:lstStyle/>
          <a:p>
            <a:r>
              <a:rPr lang="en-US" dirty="0">
                <a:solidFill>
                  <a:schemeClr val="bg1"/>
                </a:solidFill>
              </a:rPr>
              <a:t>JA </a:t>
            </a:r>
            <a:r>
              <a:rPr lang="en-US" dirty="0" err="1">
                <a:solidFill>
                  <a:schemeClr val="bg1"/>
                </a:solidFill>
              </a:rPr>
              <a:t>Dugmore</a:t>
            </a:r>
            <a:r>
              <a:rPr lang="en-US" dirty="0">
                <a:solidFill>
                  <a:schemeClr val="bg1"/>
                </a:solidFill>
              </a:rPr>
              <a:t> et al.</a:t>
            </a:r>
          </a:p>
        </p:txBody>
      </p:sp>
    </p:spTree>
    <p:extLst>
      <p:ext uri="{BB962C8B-B14F-4D97-AF65-F5344CB8AC3E}">
        <p14:creationId xmlns:p14="http://schemas.microsoft.com/office/powerpoint/2010/main" val="323948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DC28EA82-9DC3-4B14-908D-684847878A0B}"/>
              </a:ext>
            </a:extLst>
          </p:cNvPr>
          <p:cNvSpPr txBox="1">
            <a:spLocks noGrp="1"/>
          </p:cNvSpPr>
          <p:nvPr>
            <p:ph type="title"/>
          </p:nvPr>
        </p:nvSpPr>
        <p:spPr>
          <a:xfrm>
            <a:off x="2565400" y="1633122"/>
            <a:ext cx="7253288" cy="89217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r>
              <a:rPr lang="en-US" sz="3600" dirty="0"/>
              <a:t>However, most of the weight is regained within 2 years. At the 5-year follow-up, most individuals were back to their starting weight. </a:t>
            </a:r>
          </a:p>
        </p:txBody>
      </p:sp>
      <p:sp>
        <p:nvSpPr>
          <p:cNvPr id="5" name="TextBox 4">
            <a:extLst>
              <a:ext uri="{FF2B5EF4-FFF2-40B4-BE49-F238E27FC236}">
                <a16:creationId xmlns:a16="http://schemas.microsoft.com/office/drawing/2014/main" xmlns="" id="{E110C44E-A321-43B4-A1F3-B860DBC6C47C}"/>
              </a:ext>
            </a:extLst>
          </p:cNvPr>
          <p:cNvSpPr txBox="1"/>
          <p:nvPr/>
        </p:nvSpPr>
        <p:spPr>
          <a:xfrm>
            <a:off x="545432" y="6336632"/>
            <a:ext cx="2791326" cy="369332"/>
          </a:xfrm>
          <a:prstGeom prst="rect">
            <a:avLst/>
          </a:prstGeom>
          <a:noFill/>
        </p:spPr>
        <p:txBody>
          <a:bodyPr wrap="square" rtlCol="0">
            <a:spAutoFit/>
          </a:bodyPr>
          <a:lstStyle/>
          <a:p>
            <a:r>
              <a:rPr lang="en-US" dirty="0">
                <a:solidFill>
                  <a:schemeClr val="bg1"/>
                </a:solidFill>
              </a:rPr>
              <a:t>JA </a:t>
            </a:r>
            <a:r>
              <a:rPr lang="en-US" dirty="0" err="1">
                <a:solidFill>
                  <a:schemeClr val="bg1"/>
                </a:solidFill>
              </a:rPr>
              <a:t>Dugmore</a:t>
            </a:r>
            <a:r>
              <a:rPr lang="en-US" dirty="0">
                <a:solidFill>
                  <a:schemeClr val="bg1"/>
                </a:solidFill>
              </a:rPr>
              <a:t> et al.</a:t>
            </a:r>
          </a:p>
        </p:txBody>
      </p:sp>
    </p:spTree>
    <p:extLst>
      <p:ext uri="{BB962C8B-B14F-4D97-AF65-F5344CB8AC3E}">
        <p14:creationId xmlns:p14="http://schemas.microsoft.com/office/powerpoint/2010/main" val="265178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92FE1-571A-44FB-B3E7-5624956311E3}"/>
              </a:ext>
            </a:extLst>
          </p:cNvPr>
          <p:cNvSpPr>
            <a:spLocks noGrp="1"/>
          </p:cNvSpPr>
          <p:nvPr>
            <p:ph type="title"/>
          </p:nvPr>
        </p:nvSpPr>
        <p:spPr>
          <a:xfrm>
            <a:off x="1780005" y="2537750"/>
            <a:ext cx="8631990" cy="891250"/>
          </a:xfrm>
        </p:spPr>
        <p:txBody>
          <a:bodyPr/>
          <a:lstStyle/>
          <a:p>
            <a:r>
              <a:rPr lang="en-US" sz="4400" dirty="0"/>
              <a:t>“Dieting is one of the most common forms of disordered eating.”</a:t>
            </a:r>
          </a:p>
        </p:txBody>
      </p:sp>
      <p:sp>
        <p:nvSpPr>
          <p:cNvPr id="4" name="TextBox 3">
            <a:extLst>
              <a:ext uri="{FF2B5EF4-FFF2-40B4-BE49-F238E27FC236}">
                <a16:creationId xmlns:a16="http://schemas.microsoft.com/office/drawing/2014/main" xmlns="" id="{E99B1FBB-7FFD-423D-B79D-87EAB5985524}"/>
              </a:ext>
            </a:extLst>
          </p:cNvPr>
          <p:cNvSpPr txBox="1"/>
          <p:nvPr/>
        </p:nvSpPr>
        <p:spPr>
          <a:xfrm>
            <a:off x="320842" y="6272463"/>
            <a:ext cx="9609221" cy="276999"/>
          </a:xfrm>
          <a:prstGeom prst="rect">
            <a:avLst/>
          </a:prstGeom>
          <a:noFill/>
        </p:spPr>
        <p:txBody>
          <a:bodyPr wrap="square" rtlCol="0">
            <a:spAutoFit/>
          </a:bodyPr>
          <a:lstStyle/>
          <a:p>
            <a:r>
              <a:rPr lang="en-US" sz="1200" dirty="0">
                <a:solidFill>
                  <a:schemeClr val="bg1"/>
                </a:solidFill>
                <a:hlinkClick r:id="rId2">
                  <a:extLst>
                    <a:ext uri="{A12FA001-AC4F-418D-AE19-62706E023703}">
                      <ahyp:hlinkClr xmlns:ahyp="http://schemas.microsoft.com/office/drawing/2018/hyperlinkcolor" xmlns="" val="tx"/>
                    </a:ext>
                  </a:extLst>
                </a:hlinkClick>
              </a:rPr>
              <a:t>https://www.nedc.com.au/eating-disorders/eating-disorders-explained/disordered-eating-and-dieting/</a:t>
            </a:r>
            <a:endParaRPr lang="en-US" sz="1200" dirty="0">
              <a:solidFill>
                <a:schemeClr val="bg1"/>
              </a:solidFill>
            </a:endParaRPr>
          </a:p>
        </p:txBody>
      </p:sp>
    </p:spTree>
    <p:extLst>
      <p:ext uri="{BB962C8B-B14F-4D97-AF65-F5344CB8AC3E}">
        <p14:creationId xmlns:p14="http://schemas.microsoft.com/office/powerpoint/2010/main" val="61542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small, table, sitting&#10;&#10;Description automatically generated">
            <a:extLst>
              <a:ext uri="{FF2B5EF4-FFF2-40B4-BE49-F238E27FC236}">
                <a16:creationId xmlns:a16="http://schemas.microsoft.com/office/drawing/2014/main" xmlns="" id="{67D6BDE3-0145-40AD-952F-1DF0FA90031C}"/>
              </a:ext>
            </a:extLst>
          </p:cNvPr>
          <p:cNvPicPr>
            <a:picLocks noGrp="1" noChangeAspect="1"/>
          </p:cNvPicPr>
          <p:nvPr>
            <p:ph type="pic" sz="quarter" idx="10"/>
          </p:nvPr>
        </p:nvPicPr>
        <p:blipFill>
          <a:blip r:embed="rId2"/>
          <a:srcRect l="16511" r="16511"/>
          <a:stretch>
            <a:fillRect/>
          </a:stretch>
        </p:blipFill>
        <p:spPr/>
      </p:pic>
      <p:sp>
        <p:nvSpPr>
          <p:cNvPr id="3" name="Title 2">
            <a:extLst>
              <a:ext uri="{FF2B5EF4-FFF2-40B4-BE49-F238E27FC236}">
                <a16:creationId xmlns:a16="http://schemas.microsoft.com/office/drawing/2014/main" xmlns="" id="{2DA4A60B-B7B7-4482-B009-3452F48349DA}"/>
              </a:ext>
            </a:extLst>
          </p:cNvPr>
          <p:cNvSpPr>
            <a:spLocks noGrp="1"/>
          </p:cNvSpPr>
          <p:nvPr>
            <p:ph type="title"/>
          </p:nvPr>
        </p:nvSpPr>
        <p:spPr>
          <a:xfrm>
            <a:off x="798689" y="1645602"/>
            <a:ext cx="4120444" cy="1818655"/>
          </a:xfrm>
        </p:spPr>
        <p:txBody>
          <a:bodyPr/>
          <a:lstStyle/>
          <a:p>
            <a:r>
              <a:rPr lang="en-US" dirty="0"/>
              <a:t>Examples of disordered eating include:</a:t>
            </a:r>
          </a:p>
        </p:txBody>
      </p:sp>
      <p:sp>
        <p:nvSpPr>
          <p:cNvPr id="4" name="Text Placeholder 3">
            <a:extLst>
              <a:ext uri="{FF2B5EF4-FFF2-40B4-BE49-F238E27FC236}">
                <a16:creationId xmlns:a16="http://schemas.microsoft.com/office/drawing/2014/main" xmlns="" id="{2CB95A85-EA4D-475D-9925-7D3C1DCBBC48}"/>
              </a:ext>
            </a:extLst>
          </p:cNvPr>
          <p:cNvSpPr>
            <a:spLocks noGrp="1"/>
          </p:cNvSpPr>
          <p:nvPr>
            <p:ph type="body" sz="quarter" idx="15"/>
          </p:nvPr>
        </p:nvSpPr>
        <p:spPr>
          <a:xfrm>
            <a:off x="798690" y="3999574"/>
            <a:ext cx="4120443" cy="1818655"/>
          </a:xfrm>
        </p:spPr>
        <p:txBody>
          <a:bodyPr>
            <a:noAutofit/>
          </a:bodyPr>
          <a:lstStyle/>
          <a:p>
            <a:pPr marL="285750" indent="-285750">
              <a:lnSpc>
                <a:spcPct val="100000"/>
              </a:lnSpc>
              <a:buFont typeface="Arial" panose="020B0604020202020204" pitchFamily="34" charset="0"/>
              <a:buChar char="•"/>
            </a:pPr>
            <a:r>
              <a:rPr lang="en-US" sz="2000" dirty="0"/>
              <a:t>Fasting</a:t>
            </a:r>
          </a:p>
          <a:p>
            <a:pPr marL="285750" indent="-285750">
              <a:lnSpc>
                <a:spcPct val="100000"/>
              </a:lnSpc>
              <a:buFont typeface="Arial" panose="020B0604020202020204" pitchFamily="34" charset="0"/>
              <a:buChar char="•"/>
            </a:pPr>
            <a:r>
              <a:rPr lang="en-US" sz="2000" dirty="0"/>
              <a:t>Skipping meals</a:t>
            </a:r>
          </a:p>
          <a:p>
            <a:pPr marL="285750" indent="-285750">
              <a:lnSpc>
                <a:spcPct val="100000"/>
              </a:lnSpc>
              <a:buFont typeface="Arial" panose="020B0604020202020204" pitchFamily="34" charset="0"/>
              <a:buChar char="•"/>
            </a:pPr>
            <a:r>
              <a:rPr lang="en-US" sz="2000" dirty="0"/>
              <a:t>Binge eating</a:t>
            </a:r>
          </a:p>
          <a:p>
            <a:pPr marL="285750" indent="-285750">
              <a:lnSpc>
                <a:spcPct val="100000"/>
              </a:lnSpc>
              <a:buFont typeface="Arial" panose="020B0604020202020204" pitchFamily="34" charset="0"/>
              <a:buChar char="•"/>
            </a:pPr>
            <a:r>
              <a:rPr lang="en-US" sz="2000" dirty="0"/>
              <a:t>Restricting food groups</a:t>
            </a:r>
          </a:p>
          <a:p>
            <a:pPr marL="285750" indent="-285750">
              <a:lnSpc>
                <a:spcPct val="100000"/>
              </a:lnSpc>
              <a:buFont typeface="Arial" panose="020B0604020202020204" pitchFamily="34" charset="0"/>
              <a:buChar char="•"/>
            </a:pPr>
            <a:r>
              <a:rPr lang="en-US" sz="2000" dirty="0"/>
              <a:t>Self-induced vomiting</a:t>
            </a:r>
          </a:p>
        </p:txBody>
      </p:sp>
      <p:sp>
        <p:nvSpPr>
          <p:cNvPr id="5" name="TextBox 4">
            <a:extLst>
              <a:ext uri="{FF2B5EF4-FFF2-40B4-BE49-F238E27FC236}">
                <a16:creationId xmlns:a16="http://schemas.microsoft.com/office/drawing/2014/main" xmlns="" id="{FA6738EF-A5A7-4259-8ECD-AC4E6DED99DE}"/>
              </a:ext>
            </a:extLst>
          </p:cNvPr>
          <p:cNvSpPr txBox="1"/>
          <p:nvPr/>
        </p:nvSpPr>
        <p:spPr>
          <a:xfrm>
            <a:off x="320842" y="6432883"/>
            <a:ext cx="9609221" cy="276999"/>
          </a:xfrm>
          <a:prstGeom prst="rect">
            <a:avLst/>
          </a:prstGeom>
          <a:noFill/>
        </p:spPr>
        <p:txBody>
          <a:bodyPr wrap="square" rtlCol="0">
            <a:spAutoFit/>
          </a:bodyPr>
          <a:lstStyle/>
          <a:p>
            <a:r>
              <a:rPr lang="en-US" sz="1200" dirty="0">
                <a:solidFill>
                  <a:schemeClr val="bg1"/>
                </a:solidFill>
                <a:hlinkClick r:id="rId3">
                  <a:extLst>
                    <a:ext uri="{A12FA001-AC4F-418D-AE19-62706E023703}">
                      <ahyp:hlinkClr xmlns:ahyp="http://schemas.microsoft.com/office/drawing/2018/hyperlinkcolor" xmlns="" val="tx"/>
                    </a:ext>
                  </a:extLst>
                </a:hlinkClick>
              </a:rPr>
              <a:t>https://www.nedc.com.au/eating-disorders/eating-disorders-explained/disordered-eating-and-dieting/</a:t>
            </a:r>
            <a:endParaRPr lang="en-US" sz="1200" dirty="0">
              <a:solidFill>
                <a:schemeClr val="bg1"/>
              </a:solidFill>
            </a:endParaRPr>
          </a:p>
        </p:txBody>
      </p:sp>
    </p:spTree>
    <p:extLst>
      <p:ext uri="{BB962C8B-B14F-4D97-AF65-F5344CB8AC3E}">
        <p14:creationId xmlns:p14="http://schemas.microsoft.com/office/powerpoint/2010/main" val="68688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6056A8-D6BB-4992-B168-4B0C8736A406}"/>
              </a:ext>
            </a:extLst>
          </p:cNvPr>
          <p:cNvSpPr>
            <a:spLocks noGrp="1"/>
          </p:cNvSpPr>
          <p:nvPr>
            <p:ph type="title"/>
          </p:nvPr>
        </p:nvSpPr>
        <p:spPr>
          <a:xfrm>
            <a:off x="2358189" y="2236504"/>
            <a:ext cx="7459715" cy="891250"/>
          </a:xfrm>
        </p:spPr>
        <p:txBody>
          <a:bodyPr/>
          <a:lstStyle/>
          <a:p>
            <a:r>
              <a:rPr lang="en-US" sz="3600" dirty="0"/>
              <a:t>The prevalence of Binge Eating disorder in preoperative bariatric patients is 6-35% and can be as high as 50%. </a:t>
            </a:r>
          </a:p>
        </p:txBody>
      </p:sp>
      <p:sp>
        <p:nvSpPr>
          <p:cNvPr id="4" name="TextBox 3">
            <a:extLst>
              <a:ext uri="{FF2B5EF4-FFF2-40B4-BE49-F238E27FC236}">
                <a16:creationId xmlns:a16="http://schemas.microsoft.com/office/drawing/2014/main" xmlns="" id="{6732201B-FA8F-4E67-B752-D537D27EDC60}"/>
              </a:ext>
            </a:extLst>
          </p:cNvPr>
          <p:cNvSpPr txBox="1"/>
          <p:nvPr/>
        </p:nvSpPr>
        <p:spPr>
          <a:xfrm>
            <a:off x="465221" y="6304547"/>
            <a:ext cx="1892968" cy="369332"/>
          </a:xfrm>
          <a:prstGeom prst="rect">
            <a:avLst/>
          </a:prstGeom>
          <a:noFill/>
        </p:spPr>
        <p:txBody>
          <a:bodyPr wrap="square" rtlCol="0">
            <a:spAutoFit/>
          </a:bodyPr>
          <a:lstStyle/>
          <a:p>
            <a:r>
              <a:rPr lang="en-US" dirty="0">
                <a:solidFill>
                  <a:schemeClr val="bg1"/>
                </a:solidFill>
              </a:rPr>
              <a:t>D Spirou et al. </a:t>
            </a:r>
          </a:p>
        </p:txBody>
      </p:sp>
    </p:spTree>
    <p:extLst>
      <p:ext uri="{BB962C8B-B14F-4D97-AF65-F5344CB8AC3E}">
        <p14:creationId xmlns:p14="http://schemas.microsoft.com/office/powerpoint/2010/main" val="324278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653B2-A710-4775-8B0D-31D32AEEC58C}"/>
              </a:ext>
            </a:extLst>
          </p:cNvPr>
          <p:cNvSpPr>
            <a:spLocks noGrp="1"/>
          </p:cNvSpPr>
          <p:nvPr>
            <p:ph type="title"/>
          </p:nvPr>
        </p:nvSpPr>
        <p:spPr>
          <a:xfrm>
            <a:off x="2469747" y="1808037"/>
            <a:ext cx="7252505" cy="891250"/>
          </a:xfrm>
        </p:spPr>
        <p:txBody>
          <a:bodyPr/>
          <a:lstStyle/>
          <a:p>
            <a:r>
              <a:rPr lang="en-US" sz="3600" dirty="0"/>
              <a:t>Binge eating is often associated with poorer mental health and “persistent eating difficulties” after undergoing bariatric surgery. </a:t>
            </a:r>
          </a:p>
        </p:txBody>
      </p:sp>
      <p:sp>
        <p:nvSpPr>
          <p:cNvPr id="4" name="TextBox 3">
            <a:extLst>
              <a:ext uri="{FF2B5EF4-FFF2-40B4-BE49-F238E27FC236}">
                <a16:creationId xmlns:a16="http://schemas.microsoft.com/office/drawing/2014/main" xmlns="" id="{149CEEC0-711C-4526-8EA5-5BE3C422E59C}"/>
              </a:ext>
            </a:extLst>
          </p:cNvPr>
          <p:cNvSpPr txBox="1"/>
          <p:nvPr/>
        </p:nvSpPr>
        <p:spPr>
          <a:xfrm>
            <a:off x="465221" y="6304547"/>
            <a:ext cx="1892968" cy="369332"/>
          </a:xfrm>
          <a:prstGeom prst="rect">
            <a:avLst/>
          </a:prstGeom>
          <a:noFill/>
        </p:spPr>
        <p:txBody>
          <a:bodyPr wrap="square" rtlCol="0">
            <a:spAutoFit/>
          </a:bodyPr>
          <a:lstStyle/>
          <a:p>
            <a:r>
              <a:rPr lang="en-US" dirty="0">
                <a:solidFill>
                  <a:schemeClr val="bg1"/>
                </a:solidFill>
              </a:rPr>
              <a:t>D Spirou et al. </a:t>
            </a:r>
          </a:p>
        </p:txBody>
      </p:sp>
    </p:spTree>
    <p:extLst>
      <p:ext uri="{BB962C8B-B14F-4D97-AF65-F5344CB8AC3E}">
        <p14:creationId xmlns:p14="http://schemas.microsoft.com/office/powerpoint/2010/main" val="1471072308"/>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Words>
  <Application>Microsoft Office PowerPoint</Application>
  <PresentationFormat>Custom</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Using a HAES Approach with the Bariatric Population </vt:lpstr>
      <vt:lpstr>Objectives</vt:lpstr>
      <vt:lpstr>“But diets work.”</vt:lpstr>
      <vt:lpstr>20% of higher-weight individuals maintained a 10% weight loss after 1 year. </vt:lpstr>
      <vt:lpstr>However, most of the weight is regained within 2 years. At the 5-year follow-up, most individuals were back to their starting weight. </vt:lpstr>
      <vt:lpstr>“Dieting is one of the most common forms of disordered eating.”</vt:lpstr>
      <vt:lpstr>Examples of disordered eating include:</vt:lpstr>
      <vt:lpstr>The prevalence of Binge Eating disorder in preoperative bariatric patients is 6-35% and can be as high as 50%. </vt:lpstr>
      <vt:lpstr>Binge eating is often associated with poorer mental health and “persistent eating difficulties” after undergoing bariatric surgery. </vt:lpstr>
      <vt:lpstr>Traditional programs for weight loss “seem to be ineffective in the long term, promoting side effects such as weight regain, binge eating, body dissatisfaction, eating disorders, dysfunctional patterns, and low self-esteem.”</vt:lpstr>
      <vt:lpstr>In contrast, the Health at Every Size (HAES) approach focuses on health-related outcomes such as “self-esteem boost, conscious eating behavior, besides positive and sustainable physical activities” rather than weight loss alone. </vt:lpstr>
      <vt:lpstr>Health at Every Size Principles</vt:lpstr>
      <vt:lpstr>How can Registered Dietitians use the HAES approach when working with bariatric patients? </vt:lpstr>
      <vt:lpstr>Get to know the patient.</vt:lpstr>
      <vt:lpstr>Screen the patient for current disordered eating patterns. </vt:lpstr>
      <vt:lpstr>Avoid labeling foods as “good” or “bad”. </vt:lpstr>
      <vt:lpstr>Empower them to make lifestyle changes.</vt:lpstr>
      <vt:lpstr>Make 1-2 S.M.A.R.T. goals per month. </vt:lpstr>
      <vt:lpstr>Avoid talking about weight. </vt:lpstr>
      <vt:lpstr>Thank you!  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2020-03-07T11:28:06Z</dcterms:created>
  <dcterms:modified xsi:type="dcterms:W3CDTF">2020-05-13T11:30:43Z</dcterms:modified>
</cp:coreProperties>
</file>